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9" r:id="rId6"/>
    <p:sldId id="262" r:id="rId7"/>
    <p:sldId id="263" r:id="rId8"/>
    <p:sldId id="275" r:id="rId9"/>
    <p:sldId id="272" r:id="rId10"/>
    <p:sldId id="273" r:id="rId11"/>
    <p:sldId id="276" r:id="rId12"/>
    <p:sldId id="280" r:id="rId13"/>
    <p:sldId id="283" r:id="rId14"/>
    <p:sldId id="282" r:id="rId15"/>
    <p:sldId id="281" r:id="rId16"/>
    <p:sldId id="277" r:id="rId17"/>
    <p:sldId id="278" r:id="rId18"/>
    <p:sldId id="257" r:id="rId19"/>
  </p:sldIdLst>
  <p:sldSz cx="12192000" cy="6858000"/>
  <p:notesSz cx="6858000" cy="92392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64" d="100"/>
          <a:sy n="64" d="100"/>
        </p:scale>
        <p:origin x="7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C51F92C-7ABD-F44C-B846-5F91A819B5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4287"/>
            <a:ext cx="12184378" cy="685371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197BED8-C32B-B447-B0F3-B39DB6D0C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5802" y="1724434"/>
            <a:ext cx="6298301" cy="1433686"/>
          </a:xfrm>
        </p:spPr>
        <p:txBody>
          <a:bodyPr anchor="b">
            <a:noAutofit/>
          </a:bodyPr>
          <a:lstStyle>
            <a:lvl1pPr algn="l">
              <a:defRPr sz="50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E1A52A0-93F6-584E-BCE7-11C3CD506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5741" y="3257511"/>
            <a:ext cx="6298301" cy="99423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FA7032-8CF0-C341-89B8-F743703CF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t>15/05/2023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FCA735-D5FC-6E41-A476-AD979C93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6902AB-18A8-1F4D-9155-67E12DE2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4C376DB-C39A-5B45-915D-B421A2BB14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0976" y="273248"/>
            <a:ext cx="1903646" cy="97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2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8FB9B09-62CA-0E42-875D-53107F05F3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10" y="2143"/>
            <a:ext cx="12184380" cy="685371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2B760EE-42A8-C848-BBA8-35881B71B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17" y="920044"/>
            <a:ext cx="8709259" cy="1325563"/>
          </a:xfrm>
        </p:spPr>
        <p:txBody>
          <a:bodyPr/>
          <a:lstStyle>
            <a:lvl1pPr>
              <a:defRPr>
                <a:solidFill>
                  <a:srgbClr val="343180"/>
                </a:solidFill>
                <a:latin typeface="Helvetica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6A5DDE-C07D-FF4D-B7AF-FF1AD0DD4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t>15/05/2023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4ED755-2D49-A643-A303-3DBB58B63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D1F367-F6DF-CA45-9EE3-33C50F9D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871CAF-9368-524A-B173-BAA329CCFE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0976" y="273248"/>
            <a:ext cx="1903646" cy="97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8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A7FE0-8224-184C-AC7C-629CF38F0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C128A5-A4C3-DF41-B372-D9268D5A8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pPr/>
              <a:t>15/05/2023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D1211B2-F662-CD48-9B3E-3079B0C7C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26BDF8D-FF03-4247-AB33-64553517A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6E357A7-0871-1441-8469-40DA229676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343025"/>
            <a:ext cx="10515600" cy="4927600"/>
          </a:xfrm>
        </p:spPr>
        <p:txBody>
          <a:bodyPr/>
          <a:lstStyle>
            <a:lvl1pPr>
              <a:defRPr>
                <a:solidFill>
                  <a:srgbClr val="343180"/>
                </a:solidFill>
              </a:defRPr>
            </a:lvl1pPr>
            <a:lvl2pPr>
              <a:defRPr>
                <a:solidFill>
                  <a:srgbClr val="343180"/>
                </a:solidFill>
              </a:defRPr>
            </a:lvl2pPr>
            <a:lvl3pPr>
              <a:defRPr>
                <a:solidFill>
                  <a:srgbClr val="343180"/>
                </a:solidFill>
              </a:defRPr>
            </a:lvl3pPr>
            <a:lvl4pPr>
              <a:defRPr>
                <a:solidFill>
                  <a:srgbClr val="343180"/>
                </a:solidFill>
              </a:defRPr>
            </a:lvl4pPr>
            <a:lvl5pPr>
              <a:defRPr>
                <a:solidFill>
                  <a:srgbClr val="34318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397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969160-4668-DC43-A821-48A5B4052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F70F17-59EE-F54B-92A2-506AEC781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81040B6-67C1-0943-96DF-F2F6C7892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AB84ED-84E4-EC4A-BABA-B7F64827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t>15/05/2023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6D7504-D101-6A48-B66C-DD21E9F5C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225E44-5B0C-274A-9FE9-504419DA5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22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D4CDB4-2393-DB40-87FC-332515CF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F30B52-6B75-2A4D-894A-990A9088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t>15/05/2023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3C27F3-F5C0-DA40-A47B-128E7B0E4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E11E38-3134-7F46-98C0-A803DD716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01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EB91D30-CC23-DE47-AF6E-8B8F292A2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t>15/05/2023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2D5250E-7CDB-1340-839D-2917FF4F8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001C86-A61E-8F40-92F7-8C9DF95A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78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B458B-ECB3-E643-82D1-D66078B67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29F793-F5D6-2848-9C98-F5E199918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8011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A86ED3-6102-E24D-B6BE-7CE2C7BEF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3E1FDE-F98D-1E4C-92E3-BD19D5B7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t>15/05/2023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036504-30A7-D04B-A51C-9F56DAED0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012780-4EE3-B74C-B006-30CEE702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46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CE53DB-2E29-CB4E-82AB-B7056D7E9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D404A8-4C9B-1E4C-ADFF-CEC0859759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548CF7-233E-2641-90BE-6106E02F9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D1FB7E-7831-C144-BC3E-8019AE44E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t>15/05/2023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B4C81E-FFA5-9C41-9C03-C5B527238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048E12-89EA-3848-97F3-91E731B17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156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BEEC57-46F7-3C46-9784-BEFB670B2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80B3E3-BE90-9348-90BF-0AFE661FE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3FDAA8-9322-CC41-ACB6-369010370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BD642-58FD-CC40-B19E-509CD3E5284C}" type="datetimeFigureOut">
              <a:rPr lang="fr-FR" smtClean="0"/>
              <a:t>15/05/2023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0E1ADE-9A04-AF41-B760-6FE29BC7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30369D-E6F7-C24B-94B1-C9C35E365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15E-B9E2-BA4F-9A0A-4A7377E253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27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7">
            <a:extLst>
              <a:ext uri="{FF2B5EF4-FFF2-40B4-BE49-F238E27FC236}">
                <a16:creationId xmlns:a16="http://schemas.microsoft.com/office/drawing/2014/main" id="{5E12A260-9AF7-094A-BBCC-0A173882EB1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0" y="260561"/>
            <a:ext cx="12184380" cy="6853713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50505C-B836-CB4D-9801-20A9A81E2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09807" cy="788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33F111-D9E1-964D-A320-6B6ADB46D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82A6EF-2962-7B40-A61A-509F821A86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94CBD642-58FD-CC40-B19E-509CD3E5284C}" type="datetimeFigureOut">
              <a:rPr lang="fr-FR" smtClean="0"/>
              <a:pPr/>
              <a:t>15/05/2023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6CBFA3-BDC3-824C-A635-7D567751C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BA3CC0-527B-0F4A-8C4F-05B69B27A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459A515E-B9E2-BA4F-9A0A-4A7377E2537B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BF9BF6-AF18-1D44-8410-BAD4551E1F6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950976" y="273248"/>
            <a:ext cx="1903646" cy="97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0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34318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4318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9639B6-A163-3142-A251-4D06E9453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1574" y="1103244"/>
            <a:ext cx="6662530" cy="1908314"/>
          </a:xfrm>
        </p:spPr>
        <p:txBody>
          <a:bodyPr/>
          <a:lstStyle/>
          <a:p>
            <a:r>
              <a:rPr lang="en-US" sz="3200" dirty="0"/>
              <a:t>Mixture Assessment Factor (MAF): Investigation of the Scientific Basis for its Proposed Application under REACH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115B1DCD-5455-F84A-9EF9-519A1100B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1513" y="3011558"/>
            <a:ext cx="6662530" cy="124019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John Heinze, Ph.D.</a:t>
            </a:r>
            <a:br>
              <a:rPr lang="en-US" sz="2400" dirty="0"/>
            </a:br>
            <a:r>
              <a:rPr lang="en-US" sz="2400" dirty="0"/>
              <a:t>Council for LAB/LAS Environmental Research (CLER)</a:t>
            </a:r>
          </a:p>
        </p:txBody>
      </p:sp>
    </p:spTree>
    <p:extLst>
      <p:ext uri="{BB962C8B-B14F-4D97-AF65-F5344CB8AC3E}">
        <p14:creationId xmlns:p14="http://schemas.microsoft.com/office/powerpoint/2010/main" val="452696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D5F0-057E-25F1-3D29-01288BDB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Mixture Assessment Factor (MAF)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1CF5B-EB27-F4F5-95B2-AFD624250ED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Purpose: </a:t>
            </a:r>
            <a:r>
              <a:rPr lang="en-US" dirty="0">
                <a:effectLst/>
                <a:ea typeface="Times New Roman" panose="02020603050405020304" pitchFamily="18" charset="0"/>
              </a:rPr>
              <a:t>To address impacts observed on biota in rivers and streams in Europe</a:t>
            </a:r>
          </a:p>
          <a:p>
            <a:r>
              <a:rPr lang="en-US" dirty="0"/>
              <a:t>European Commission (EC) proposal as part of the Chemicals Strategy for Sustainability initiative</a:t>
            </a:r>
          </a:p>
          <a:p>
            <a:r>
              <a:rPr lang="en-US" dirty="0"/>
              <a:t>MAF value to be applied first to registration database of the REACH chemicals program</a:t>
            </a:r>
          </a:p>
          <a:p>
            <a:r>
              <a:rPr lang="en-US" dirty="0"/>
              <a:t>Current proposal:</a:t>
            </a:r>
          </a:p>
          <a:p>
            <a:pPr lvl="1"/>
            <a:r>
              <a:rPr lang="en-US" sz="2800" dirty="0"/>
              <a:t>Limited to HPV chemicals (&gt;= 1000 MT/</a:t>
            </a:r>
            <a:r>
              <a:rPr lang="en-US" sz="2800" dirty="0" err="1"/>
              <a:t>yr</a:t>
            </a:r>
            <a:r>
              <a:rPr lang="en-US" sz="2800" dirty="0"/>
              <a:t>), 99% of all tonnage</a:t>
            </a:r>
          </a:p>
          <a:p>
            <a:pPr lvl="1"/>
            <a:r>
              <a:rPr lang="en-US" sz="2800" dirty="0"/>
              <a:t>MAF value = 5</a:t>
            </a:r>
          </a:p>
          <a:p>
            <a:pPr lvl="1"/>
            <a:r>
              <a:rPr lang="en-US" sz="2800" dirty="0"/>
              <a:t>Opt-out possible for specific risk assessment + documentation (still to be defined) </a:t>
            </a:r>
          </a:p>
        </p:txBody>
      </p:sp>
    </p:spTree>
    <p:extLst>
      <p:ext uri="{BB962C8B-B14F-4D97-AF65-F5344CB8AC3E}">
        <p14:creationId xmlns:p14="http://schemas.microsoft.com/office/powerpoint/2010/main" val="32244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EB780-98CD-5732-F8BF-F0FA9186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4899C-93BB-ABEC-BE86-78251135D9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5557" y="1351721"/>
            <a:ext cx="10803834" cy="53074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dirty="0">
                <a:effectLst/>
                <a:ea typeface="Times New Roman" panose="02020603050405020304" pitchFamily="18" charset="0"/>
              </a:rPr>
              <a:t>Most recent assessment (UK Government, 2022) reviewed 16 studies on environmental mixtures in the EU and the UK</a:t>
            </a:r>
          </a:p>
          <a:p>
            <a:pPr marL="0" indent="0">
              <a:buNone/>
            </a:pPr>
            <a:r>
              <a:rPr lang="en-US" sz="3600" dirty="0">
                <a:effectLst/>
                <a:ea typeface="Times New Roman" panose="02020603050405020304" pitchFamily="18" charset="0"/>
              </a:rPr>
              <a:t>Conclusions:</a:t>
            </a:r>
          </a:p>
          <a:p>
            <a:r>
              <a:rPr lang="en-US" sz="3600" dirty="0">
                <a:effectLst/>
                <a:ea typeface="Times New Roman" panose="02020603050405020304" pitchFamily="18" charset="0"/>
              </a:rPr>
              <a:t>Relatively small number of </a:t>
            </a:r>
            <a:r>
              <a:rPr lang="en-US" sz="3600" dirty="0">
                <a:ea typeface="Times New Roman" panose="02020603050405020304" pitchFamily="18" charset="0"/>
              </a:rPr>
              <a:t>substances </a:t>
            </a:r>
            <a:r>
              <a:rPr lang="en-US" sz="3600" dirty="0">
                <a:effectLst/>
                <a:ea typeface="Times New Roman" panose="02020603050405020304" pitchFamily="18" charset="0"/>
              </a:rPr>
              <a:t>responsible for majority of potential risk </a:t>
            </a:r>
          </a:p>
          <a:p>
            <a:pPr lvl="1"/>
            <a:r>
              <a:rPr lang="en-US" sz="3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US" sz="3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imilar conclusion noted by </a:t>
            </a:r>
            <a:r>
              <a:rPr lang="en-US" sz="31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Vallotton</a:t>
            </a:r>
            <a:r>
              <a:rPr lang="en-US" sz="3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&amp; Price 2016, </a:t>
            </a:r>
            <a:r>
              <a:rPr lang="en-US" sz="31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Posthuma</a:t>
            </a:r>
            <a:r>
              <a:rPr lang="en-US" sz="3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al 2019, </a:t>
            </a:r>
            <a:r>
              <a:rPr lang="en-US" sz="31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Markert</a:t>
            </a:r>
            <a:r>
              <a:rPr lang="en-US" sz="3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al. 2020, Van de </a:t>
            </a:r>
            <a:r>
              <a:rPr lang="en-US" sz="31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Meent</a:t>
            </a:r>
            <a:r>
              <a:rPr lang="en-US" sz="3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al. 2020, </a:t>
            </a:r>
            <a:r>
              <a:rPr lang="en-US" sz="31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Viaene</a:t>
            </a:r>
            <a:r>
              <a:rPr lang="en-US" sz="3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al. </a:t>
            </a:r>
            <a:r>
              <a:rPr lang="en-US" sz="31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2021</a:t>
            </a:r>
            <a:endParaRPr lang="en-US" sz="3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>
              <a:effectLst/>
              <a:ea typeface="Times New Roman" panose="02020603050405020304" pitchFamily="18" charset="0"/>
            </a:endParaRPr>
          </a:p>
          <a:p>
            <a:r>
              <a:rPr lang="en-US" sz="3600" dirty="0">
                <a:ea typeface="Times New Roman" panose="02020603050405020304" pitchFamily="18" charset="0"/>
              </a:rPr>
              <a:t>These substances typically </a:t>
            </a:r>
            <a:r>
              <a:rPr lang="en-US" sz="3600" dirty="0">
                <a:effectLst/>
                <a:ea typeface="Times New Roman" panose="02020603050405020304" pitchFamily="18" charset="0"/>
              </a:rPr>
              <a:t>exceed their respective water quality criterion, PNEC or other ecotoxicity threshold </a:t>
            </a:r>
          </a:p>
          <a:p>
            <a:endParaRPr lang="en-US" sz="3600" dirty="0">
              <a:effectLst/>
              <a:ea typeface="Times New Roman" panose="02020603050405020304" pitchFamily="18" charset="0"/>
            </a:endParaRPr>
          </a:p>
          <a:p>
            <a:r>
              <a:rPr lang="en-US" sz="3600" dirty="0">
                <a:ea typeface="Times New Roman" panose="02020603050405020304" pitchFamily="18" charset="0"/>
              </a:rPr>
              <a:t>Alternative to MAF: R</a:t>
            </a:r>
            <a:r>
              <a:rPr lang="en-US" sz="3600" dirty="0">
                <a:effectLst/>
                <a:ea typeface="Times New Roman" panose="02020603050405020304" pitchFamily="18" charset="0"/>
              </a:rPr>
              <a:t>educe risk by focusing on those individual chemicals exceeding their ecotoxicity thresholds, ensuring risk management measures are sufficient, before considering mixture risk</a:t>
            </a:r>
          </a:p>
        </p:txBody>
      </p:sp>
    </p:spTree>
    <p:extLst>
      <p:ext uri="{BB962C8B-B14F-4D97-AF65-F5344CB8AC3E}">
        <p14:creationId xmlns:p14="http://schemas.microsoft.com/office/powerpoint/2010/main" val="340165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C6C6-98D3-D442-D4A8-6056337EA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- 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FA5D0-272D-9B23-EF00-607C33CDCA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Purpose: Further assess whether a MAF should be applied to ‎all HPV chemicals in the REACH database.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Study substance: linear alkylbenzene sulfonate (LAS)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LAS is arguably the best available case study‎</a:t>
            </a:r>
          </a:p>
          <a:p>
            <a:r>
              <a:rPr lang="en-US" dirty="0"/>
              <a:t>More environmental mixture data than any other down-the-drain disposal ‎chemical</a:t>
            </a:r>
          </a:p>
          <a:p>
            <a:pPr lvl="1"/>
            <a:r>
              <a:rPr lang="en-US" sz="2800" dirty="0"/>
              <a:t>Additivity studies (2)</a:t>
            </a:r>
          </a:p>
          <a:p>
            <a:pPr lvl="1"/>
            <a:r>
              <a:rPr lang="en-US" sz="2800" dirty="0"/>
              <a:t>Eco-epidemiology studies (7) ‎</a:t>
            </a:r>
          </a:p>
        </p:txBody>
      </p:sp>
    </p:spTree>
    <p:extLst>
      <p:ext uri="{BB962C8B-B14F-4D97-AF65-F5344CB8AC3E}">
        <p14:creationId xmlns:p14="http://schemas.microsoft.com/office/powerpoint/2010/main" val="941146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4E106-4DF1-CF77-78A9-E3BD6C567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Additivity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3DB6A-9766-3A15-581B-A737CD73E39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Focus: components of environmental mixtures having same/similar mode of action (</a:t>
            </a:r>
            <a:r>
              <a:rPr lang="en-US" dirty="0" err="1"/>
              <a:t>MoA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Procedure:</a:t>
            </a:r>
          </a:p>
          <a:p>
            <a:pPr lvl="1"/>
            <a:r>
              <a:rPr lang="en-US" sz="2800" dirty="0"/>
              <a:t>Calculate toxicity fraction for each chemical species present: </a:t>
            </a:r>
          </a:p>
          <a:p>
            <a:pPr marL="457200" lvl="1" indent="0" algn="ctr">
              <a:buNone/>
            </a:pPr>
            <a:r>
              <a:rPr lang="en-US" sz="2800" dirty="0"/>
              <a:t>MEC/PNEC</a:t>
            </a:r>
          </a:p>
          <a:p>
            <a:pPr lvl="1"/>
            <a:r>
              <a:rPr lang="en-US" sz="2800" dirty="0"/>
              <a:t>Add fractional toxicity to determine toxicity of mixture</a:t>
            </a:r>
          </a:p>
          <a:p>
            <a:pPr lvl="1"/>
            <a:endParaRPr lang="en-US" dirty="0"/>
          </a:p>
          <a:p>
            <a:r>
              <a:rPr lang="en-US" dirty="0"/>
              <a:t>Scope: Additivity studies conducted with anionic and nonionic surfactants (</a:t>
            </a:r>
            <a:r>
              <a:rPr lang="en-US" dirty="0" err="1"/>
              <a:t>MoA</a:t>
            </a:r>
            <a:r>
              <a:rPr lang="en-US" dirty="0"/>
              <a:t> = narcosis)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7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35038-034A-50BA-ECB5-266A8A21F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Additivity Study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1F32D-10BB-8385-12FD-B0420CD2C9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343025"/>
            <a:ext cx="10515600" cy="5346010"/>
          </a:xfrm>
        </p:spPr>
        <p:txBody>
          <a:bodyPr>
            <a:normAutofit/>
          </a:bodyPr>
          <a:lstStyle/>
          <a:p>
            <a:r>
              <a:rPr lang="en-US" dirty="0"/>
              <a:t>McDonough et al. (2016) – Probabilistic assessment of US freshwater, focusing on WWTP receiving waters</a:t>
            </a:r>
          </a:p>
          <a:p>
            <a:pPr lvl="1"/>
            <a:r>
              <a:rPr lang="en-US" sz="2800" dirty="0"/>
              <a:t>Used monitoring data for LAS, alcohol sulfates (AS), alcohol </a:t>
            </a:r>
            <a:r>
              <a:rPr lang="en-US" sz="2800" dirty="0" err="1"/>
              <a:t>ethoxysulfates</a:t>
            </a:r>
            <a:r>
              <a:rPr lang="en-US" sz="2800" dirty="0"/>
              <a:t> (AES) and ‎methyl ester sulfonates in WWTP effluents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Modeled mixing zone concentrations for 8,800 sites throughout the U.S. (‎</a:t>
            </a:r>
            <a:r>
              <a:rPr lang="en-US" sz="2800" dirty="0" err="1"/>
              <a:t>iSTREEM</a:t>
            </a:r>
            <a:r>
              <a:rPr lang="en-US" sz="2800" dirty="0"/>
              <a:t>® flow model) 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The 90th percentile toxic ‎unit value (0.0421) at critical low flow (CLF) demonstrated large margin of safety (&gt;20 fold) </a:t>
            </a:r>
          </a:p>
          <a:p>
            <a:pPr lvl="2"/>
            <a:r>
              <a:rPr lang="en-US" sz="2800" dirty="0"/>
              <a:t>CLF = seven lowest consecutive flow days over a 10-year period</a:t>
            </a:r>
          </a:p>
        </p:txBody>
      </p:sp>
    </p:spTree>
    <p:extLst>
      <p:ext uri="{BB962C8B-B14F-4D97-AF65-F5344CB8AC3E}">
        <p14:creationId xmlns:p14="http://schemas.microsoft.com/office/powerpoint/2010/main" val="1542362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BF7CC-448E-116D-B449-745FE9A6B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Additivity Study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C70BE-6599-DAD8-A13C-4887C607F62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‎Freeling et al. 2019 – Monitoring study of receiving water mixing ‎zones from 33 WWTPs in Germany</a:t>
            </a:r>
          </a:p>
          <a:p>
            <a:r>
              <a:rPr lang="en-US" dirty="0"/>
              <a:t>Measured concentrations of anionic and nonionic surfactants, including LAS, AS, ‎AES and alkyl ethoxylates, their byproducts and degradation products</a:t>
            </a:r>
          </a:p>
          <a:p>
            <a:endParaRPr lang="en-US" dirty="0"/>
          </a:p>
          <a:p>
            <a:r>
              <a:rPr lang="en-US" dirty="0"/>
              <a:t>Cumulative risk ratios were less than 1.0 for all WWTPs except one where the ‎calculated cumulative risk ratio was 1.06</a:t>
            </a:r>
          </a:p>
          <a:p>
            <a:endParaRPr lang="en-US" dirty="0"/>
          </a:p>
          <a:p>
            <a:r>
              <a:rPr lang="en-US" dirty="0"/>
              <a:t>However, LAS REACH PNEC value not used; reanalysis using REACH value indicates all 33 sites had cumulative risk ratios less ‎than 1.0 (Dyer &amp; Belanger 2020)</a:t>
            </a:r>
          </a:p>
        </p:txBody>
      </p:sp>
    </p:spTree>
    <p:extLst>
      <p:ext uri="{BB962C8B-B14F-4D97-AF65-F5344CB8AC3E}">
        <p14:creationId xmlns:p14="http://schemas.microsoft.com/office/powerpoint/2010/main" val="196377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56DCA-ACA7-22D2-6A4C-0848D96A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Eco-epidemiology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1C8AB-94F4-5FC4-A1E4-9507812BCA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These compare the biological status (health) of environmental compartments with environmental stressors, looking for correlations</a:t>
            </a:r>
          </a:p>
          <a:p>
            <a:endParaRPr lang="en-US" sz="3200" dirty="0"/>
          </a:p>
          <a:p>
            <a:r>
              <a:rPr lang="en-US" sz="3200" dirty="0"/>
              <a:t>Stressors can include individual chemicals or mixtures as well as stream habitat loss, urban vs agricultural runoff, etc.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Mixtures can include all chemicals present, regardless of </a:t>
            </a:r>
            <a:r>
              <a:rPr lang="en-US" sz="3200" dirty="0" err="1"/>
              <a:t>MoA</a:t>
            </a:r>
            <a:r>
              <a:rPr lang="en-US" sz="32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99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25BDF-AD71-E90F-A8BE-CFBA62885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Eco-epidemiology studies (1)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66CF0C6-7CB2-D268-0376-4AE73D865CB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07759848"/>
              </p:ext>
            </p:extLst>
          </p:nvPr>
        </p:nvGraphicFramePr>
        <p:xfrm>
          <a:off x="914400" y="1352209"/>
          <a:ext cx="9859619" cy="5160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2697">
                  <a:extLst>
                    <a:ext uri="{9D8B030D-6E8A-4147-A177-3AD203B41FA5}">
                      <a16:colId xmlns:a16="http://schemas.microsoft.com/office/drawing/2014/main" val="4282485503"/>
                    </a:ext>
                  </a:extLst>
                </a:gridCol>
                <a:gridCol w="2798974">
                  <a:extLst>
                    <a:ext uri="{9D8B030D-6E8A-4147-A177-3AD203B41FA5}">
                      <a16:colId xmlns:a16="http://schemas.microsoft.com/office/drawing/2014/main" val="2657361909"/>
                    </a:ext>
                  </a:extLst>
                </a:gridCol>
                <a:gridCol w="2798974">
                  <a:extLst>
                    <a:ext uri="{9D8B030D-6E8A-4147-A177-3AD203B41FA5}">
                      <a16:colId xmlns:a16="http://schemas.microsoft.com/office/drawing/2014/main" val="570507760"/>
                    </a:ext>
                  </a:extLst>
                </a:gridCol>
                <a:gridCol w="2798974">
                  <a:extLst>
                    <a:ext uri="{9D8B030D-6E8A-4147-A177-3AD203B41FA5}">
                      <a16:colId xmlns:a16="http://schemas.microsoft.com/office/drawing/2014/main" val="1252737935"/>
                    </a:ext>
                  </a:extLst>
                </a:gridCol>
              </a:tblGrid>
              <a:tr h="4056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Study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Sites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Effects Measured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Conclusion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9407885"/>
                  </a:ext>
                </a:extLst>
              </a:tr>
              <a:tr h="17511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Dyer and Wang 2002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Urban and rural sites upstream and downstream of 221 WWTPs in Ohio, USA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Fish and macroinvertebrate communities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No impacts linked to effluents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&gt;&gt; no  impact from effluent components, including LAS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1207492"/>
                  </a:ext>
                </a:extLst>
              </a:tr>
              <a:tr h="17511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Sanderson et al. 2006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LAS, AES and AE upstream and downstream of 3 rural WWTPs in Indiana and Ohio, USA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Macroinvertebrate richness and abundance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No statistically significant adverse relationships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226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421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47BDC-23E3-9B80-DE1E-AAB5FFEE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Eco-epidemiology studies (2)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472452-8BF2-E86B-E7F0-3867E952490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40010069"/>
              </p:ext>
            </p:extLst>
          </p:nvPr>
        </p:nvGraphicFramePr>
        <p:xfrm>
          <a:off x="838200" y="1233694"/>
          <a:ext cx="10515600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19200589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1813639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10349620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086111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Study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Sites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Effects Measured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Conclusion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377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 Zwart et al. 2006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Modeled concentrations of LAS and 10 other down-the-drain chemicals at 695 sites in Ohio, USA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Loss of fish species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3% of observed impacts linked to mixture concentrations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488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Atkinson et al. 2009 and Slye et al. 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LAS, other surfactants, water quality, habitat and WWTPs in effluent dominated Trinity River, Texas, USA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Benthic macroinvertebrate community structure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Total surfactant toxic units low, no correlation with any benthic variable.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3296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148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0BD0-6456-7D97-D205-6BA4E6C4C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Eco-epidemiology studies (3)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5A0473D-B276-143B-E5AF-8C9E1598F8C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34277332"/>
              </p:ext>
            </p:extLst>
          </p:nvPr>
        </p:nvGraphicFramePr>
        <p:xfrm>
          <a:off x="838200" y="1343025"/>
          <a:ext cx="10515600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69263669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4596216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0936485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06961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Study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Sites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Effects Measured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Conclusion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964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Kapo et al. (2014)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Chemical mixtures, habitat, watershed, soils, population, WWTPs, and landcover at 1700 sites in Ohio, USA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Fish and macroinvertebrate communities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LAS and 6 other household product ingredients were not a major factor for adverse effects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186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Holmes et al. 2021a,b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Surfactant (LAS) concentration at 3970 river and stream sites in Federal state of Hessen in Germany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Biological Quality Elements (BQEs) for fish, macro-invertebrates, diatoms and macrophytes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LAS did not drive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ecological status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0474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396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A1563-F281-F796-50E6-E55C1CDC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Eco-epidemiology studies (4)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4D6D595-21D0-FF23-36B4-9329F23BF21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51848184"/>
              </p:ext>
            </p:extLst>
          </p:nvPr>
        </p:nvGraphicFramePr>
        <p:xfrm>
          <a:off x="844826" y="1343025"/>
          <a:ext cx="10508974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2274">
                  <a:extLst>
                    <a:ext uri="{9D8B030D-6E8A-4147-A177-3AD203B41FA5}">
                      <a16:colId xmlns:a16="http://schemas.microsoft.com/office/drawing/2014/main" val="356359925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2757295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04762533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843901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Study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Sites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Effects Measured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Conclusion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984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Dyer et al. 2003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LAS, water quality parameters along </a:t>
                      </a:r>
                      <a:r>
                        <a:rPr lang="en-US" sz="24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Balatuin</a:t>
                      </a: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River, Philippines, upstream and downstream of urban site with multiple primary sewage discharges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Changes in water quality parameters (highly impacted river with limited aquatic ecology)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LAS concentrations were below protective criteria even in impact zone with high BOD, low dissolved oxygen and high ammonia nitrogen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910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077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22E9A-517C-60B2-2E90-7029A1FE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C9BBA-E74B-B0EC-F92C-2070471611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343024"/>
            <a:ext cx="10515600" cy="5514975"/>
          </a:xfrm>
        </p:spPr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LAS mixture studies do </a:t>
            </a:r>
            <a:r>
              <a:rPr lang="en-US" u="sng" dirty="0">
                <a:latin typeface="+mn-lt"/>
              </a:rPr>
              <a:t>not</a:t>
            </a:r>
            <a:r>
              <a:rPr lang="en-US" dirty="0">
                <a:latin typeface="+mn-lt"/>
              </a:rPr>
              <a:t> support the EC proposal to apply MAF=5  to all HPV chemicals in the REACH registration database</a:t>
            </a:r>
          </a:p>
          <a:p>
            <a:pPr lvl="1"/>
            <a:r>
              <a:rPr lang="en-US" sz="2800" dirty="0">
                <a:latin typeface="+mn-lt"/>
              </a:rPr>
              <a:t>Strengths: best case study based on available environmental mixture data</a:t>
            </a:r>
          </a:p>
          <a:p>
            <a:pPr lvl="1"/>
            <a:r>
              <a:rPr lang="en-US" sz="2800" dirty="0"/>
              <a:t>Limitations: one chemical study, only relevant to down-the-drain chemicals</a:t>
            </a:r>
          </a:p>
          <a:p>
            <a:r>
              <a:rPr lang="en-US" dirty="0">
                <a:latin typeface="+mn-lt"/>
              </a:rPr>
              <a:t>LAS data support alternative proposal (from multiple authors) that </a:t>
            </a:r>
            <a:r>
              <a:rPr lang="en-US" dirty="0">
                <a:effectLst/>
                <a:latin typeface="+mn-lt"/>
                <a:ea typeface="Times New Roman" panose="02020603050405020304" pitchFamily="18" charset="0"/>
              </a:rPr>
              <a:t>improvements in environmental protection should focus on those few chemicals with environmental impacts</a:t>
            </a:r>
          </a:p>
          <a:p>
            <a:r>
              <a:rPr lang="en-US" dirty="0">
                <a:effectLst/>
                <a:latin typeface="+mn-lt"/>
                <a:ea typeface="Times New Roman" panose="02020603050405020304" pitchFamily="18" charset="0"/>
              </a:rPr>
              <a:t>Suggested path forward: </a:t>
            </a:r>
          </a:p>
          <a:p>
            <a:pPr lvl="1"/>
            <a:r>
              <a:rPr lang="en-US" sz="2800" dirty="0">
                <a:effectLst/>
                <a:latin typeface="+mn-lt"/>
                <a:ea typeface="Times New Roman" panose="02020603050405020304" pitchFamily="18" charset="0"/>
              </a:rPr>
              <a:t>Reduce risk by focusing on individual chemicals observed exceeding their respective ecotoxicity thresholds</a:t>
            </a:r>
          </a:p>
          <a:p>
            <a:pPr lvl="1"/>
            <a:r>
              <a:rPr lang="en-US" sz="2800" dirty="0">
                <a:latin typeface="+mn-lt"/>
                <a:ea typeface="Times New Roman" panose="02020603050405020304" pitchFamily="18" charset="0"/>
              </a:rPr>
              <a:t>Further research on optimal application of MAF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7364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FE0C-502E-A0AB-DA40-432594C09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D2C89-7CB7-F6E3-4B9F-9D6B6C52C95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Full text, including references and supporting studies, available in </a:t>
            </a:r>
            <a:r>
              <a:rPr lang="en-US" sz="3200" i="1" dirty="0"/>
              <a:t>The CLER Review</a:t>
            </a:r>
            <a:r>
              <a:rPr lang="en-US" sz="3200" dirty="0"/>
              <a:t>, vol. 18, available at:</a:t>
            </a:r>
          </a:p>
          <a:p>
            <a:pPr marL="0" indent="0" algn="ctr">
              <a:buNone/>
            </a:pPr>
            <a:r>
              <a:rPr lang="en-US" sz="3200" dirty="0"/>
              <a:t>https://cler.com/the-cler-review/</a:t>
            </a:r>
          </a:p>
        </p:txBody>
      </p:sp>
    </p:spTree>
    <p:extLst>
      <p:ext uri="{BB962C8B-B14F-4D97-AF65-F5344CB8AC3E}">
        <p14:creationId xmlns:p14="http://schemas.microsoft.com/office/powerpoint/2010/main" val="374699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2ED2F1-7FA5-2F41-B7DF-62903D5FC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642630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2812DAB07B154DBA6D3EFDD78988BD" ma:contentTypeVersion="18" ma:contentTypeDescription="Crée un document." ma:contentTypeScope="" ma:versionID="3d7530edcc4da88b35ac3dfe1cbda8a5">
  <xsd:schema xmlns:xsd="http://www.w3.org/2001/XMLSchema" xmlns:xs="http://www.w3.org/2001/XMLSchema" xmlns:p="http://schemas.microsoft.com/office/2006/metadata/properties" xmlns:ns2="37f84d0b-d1c4-4746-bf5d-db6f7cc82e06" xmlns:ns3="5caa909f-7c9e-485a-998d-ca92fa1c2e3d" targetNamespace="http://schemas.microsoft.com/office/2006/metadata/properties" ma:root="true" ma:fieldsID="7946ad2eb78997322d6c3f269735625e" ns2:_="" ns3:_="">
    <xsd:import namespace="37f84d0b-d1c4-4746-bf5d-db6f7cc82e06"/>
    <xsd:import namespace="5caa909f-7c9e-485a-998d-ca92fa1c2e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f84d0b-d1c4-4746-bf5d-db6f7cc82e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9f6046ab-4229-4785-90a8-68b6deb404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909f-7c9e-485a-998d-ca92fa1c2e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e0e273d-e04b-4358-9408-67cc5b1e0e1b}" ma:internalName="TaxCatchAll" ma:showField="CatchAllData" ma:web="5caa909f-7c9e-485a-998d-ca92fa1c2e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f84d0b-d1c4-4746-bf5d-db6f7cc82e06">
      <Terms xmlns="http://schemas.microsoft.com/office/infopath/2007/PartnerControls"/>
    </lcf76f155ced4ddcb4097134ff3c332f>
    <TaxCatchAll xmlns="5caa909f-7c9e-485a-998d-ca92fa1c2e3d" xsi:nil="true"/>
  </documentManagement>
</p:properties>
</file>

<file path=customXml/itemProps1.xml><?xml version="1.0" encoding="utf-8"?>
<ds:datastoreItem xmlns:ds="http://schemas.openxmlformats.org/officeDocument/2006/customXml" ds:itemID="{873751E8-FFD7-47AD-86EE-18037A00BA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34AC9C-4AB0-4CFA-AA91-19EA137A26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f84d0b-d1c4-4746-bf5d-db6f7cc82e06"/>
    <ds:schemaRef ds:uri="5caa909f-7c9e-485a-998d-ca92fa1c2e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9B0294-1AA8-4011-9AB4-4065C2004DA0}">
  <ds:schemaRefs>
    <ds:schemaRef ds:uri="http://www.w3.org/XML/1998/namespace"/>
    <ds:schemaRef ds:uri="http://purl.org/dc/elements/1.1/"/>
    <ds:schemaRef ds:uri="http://purl.org/dc/dcmitype/"/>
    <ds:schemaRef ds:uri="5caa909f-7c9e-485a-998d-ca92fa1c2e3d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7f84d0b-d1c4-4746-bf5d-db6f7cc82e06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1088</Words>
  <Application>Microsoft Office PowerPoint</Application>
  <PresentationFormat>Widescreen</PresentationFormat>
  <Paragraphs>121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</vt:lpstr>
      <vt:lpstr>Verdana</vt:lpstr>
      <vt:lpstr>Thème Office</vt:lpstr>
      <vt:lpstr>Mixture Assessment Factor (MAF): Investigation of the Scientific Basis for its Proposed Application under REACH</vt:lpstr>
      <vt:lpstr>Mixture Assessment Factor (MAF)</vt:lpstr>
      <vt:lpstr>Overview of science</vt:lpstr>
      <vt:lpstr>Case Study - LAS</vt:lpstr>
      <vt:lpstr>Additivity studies</vt:lpstr>
      <vt:lpstr>LAS Additivity Study (1)</vt:lpstr>
      <vt:lpstr>LAS Additivity Study (2)</vt:lpstr>
      <vt:lpstr>Eco-epidemiology studies</vt:lpstr>
      <vt:lpstr>LAS Eco-epidemiology studies (1) </vt:lpstr>
      <vt:lpstr>LAS Eco-epidemiology studies (2)</vt:lpstr>
      <vt:lpstr>LAS Eco-epidemiology studies (3)</vt:lpstr>
      <vt:lpstr>LAS Eco-epidemiology studies (4)</vt:lpstr>
      <vt:lpstr>Conclusions</vt:lpstr>
      <vt:lpstr>References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Wembo Vereeken</dc:creator>
  <cp:keywords/>
  <dc:description/>
  <cp:lastModifiedBy>John Heinze</cp:lastModifiedBy>
  <cp:revision>28</cp:revision>
  <cp:lastPrinted>2023-05-12T18:15:40Z</cp:lastPrinted>
  <dcterms:created xsi:type="dcterms:W3CDTF">2018-11-21T14:24:46Z</dcterms:created>
  <dcterms:modified xsi:type="dcterms:W3CDTF">2023-05-15T14:39:57Z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0x0101005B2812DAB07B154DBA6D3EFDD78988BD</vt:lpwstr>
  </property>
  <property fmtid="{D5CDD505-2E9C-101B-9397-08002B2CF9AE}" pid="3" name="MediaServiceImageTags">
    <vt:lpwstr/>
  </property>
</Properties>
</file>